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434" r:id="rId3"/>
    <p:sldId id="567" r:id="rId4"/>
    <p:sldId id="431" r:id="rId5"/>
    <p:sldId id="435" r:id="rId6"/>
    <p:sldId id="437" r:id="rId7"/>
    <p:sldId id="561" r:id="rId8"/>
    <p:sldId id="560" r:id="rId9"/>
    <p:sldId id="568" r:id="rId10"/>
    <p:sldId id="562" r:id="rId11"/>
    <p:sldId id="563" r:id="rId12"/>
    <p:sldId id="564" r:id="rId13"/>
    <p:sldId id="565" r:id="rId14"/>
    <p:sldId id="566" r:id="rId15"/>
    <p:sldId id="571" r:id="rId16"/>
    <p:sldId id="569" r:id="rId17"/>
    <p:sldId id="572" r:id="rId18"/>
    <p:sldId id="433" r:id="rId19"/>
    <p:sldId id="438" r:id="rId20"/>
    <p:sldId id="440" r:id="rId21"/>
    <p:sldId id="439" r:id="rId22"/>
    <p:sldId id="441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6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20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png>
</file>

<file path=ppt/media/image24.png>
</file>

<file path=ppt/media/image25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4F3F22-B4BB-3F48-9180-464A9F2D66D1}" type="datetimeFigureOut">
              <a:rPr kumimoji="1" lang="zh-CN" altLang="en-US" smtClean="0"/>
              <a:t>2021/11/20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9692CB-2397-CF44-9044-134362C6998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6337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9692CB-2397-CF44-9044-134362C69983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6510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53474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87522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09F6358-1E5B-E540-B1EC-784FFD4F98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24589" b="40606"/>
          <a:stretch/>
        </p:blipFill>
        <p:spPr>
          <a:xfrm>
            <a:off x="65507" y="0"/>
            <a:ext cx="3515893" cy="100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09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11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178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50B810D5-562C-6D40-A798-62FEF5ACFC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61357" b="40606"/>
          <a:stretch/>
        </p:blipFill>
        <p:spPr>
          <a:xfrm>
            <a:off x="65507" y="0"/>
            <a:ext cx="970813" cy="10079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76479" y="264221"/>
            <a:ext cx="10515600" cy="833631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326995"/>
            <a:ext cx="11053879" cy="4849968"/>
          </a:xfrm>
        </p:spPr>
        <p:txBody>
          <a:bodyPr/>
          <a:lstStyle>
            <a:lvl2pPr marL="914400" indent="-457200">
              <a:buFont typeface="Wingdings" panose="05000000000000000000" pitchFamily="2" charset="2"/>
              <a:buChar char="Ø"/>
              <a:defRPr/>
            </a:lvl2pPr>
            <a:lvl3pPr marL="1143000" indent="-228600">
              <a:buFont typeface="Wingdings" panose="05000000000000000000" pitchFamily="2" charset="2"/>
              <a:buChar char="ü"/>
              <a:defRPr/>
            </a:lvl3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42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24634" y="365125"/>
            <a:ext cx="9229165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BBC21BE-914F-984C-819E-13DA00BEE2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61357" b="40606"/>
          <a:stretch/>
        </p:blipFill>
        <p:spPr>
          <a:xfrm>
            <a:off x="65507" y="0"/>
            <a:ext cx="970813" cy="100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10320" y="365125"/>
            <a:ext cx="9245067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4EF34E2-55C5-FE4B-9D4B-1C371C023E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61357" b="40606"/>
          <a:stretch/>
        </p:blipFill>
        <p:spPr>
          <a:xfrm>
            <a:off x="65507" y="0"/>
            <a:ext cx="970813" cy="100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38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C6DD9DA-D04B-234F-AF7F-359B1655B7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61357" b="40606"/>
          <a:stretch/>
        </p:blipFill>
        <p:spPr>
          <a:xfrm>
            <a:off x="65507" y="0"/>
            <a:ext cx="970813" cy="100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16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27BA66-27EF-F848-B5D4-C6E63ED696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61357" b="40606"/>
          <a:stretch/>
        </p:blipFill>
        <p:spPr>
          <a:xfrm>
            <a:off x="65507" y="0"/>
            <a:ext cx="970813" cy="100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192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0094918-5C39-5840-99AC-03CB479DE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61357" b="40606"/>
          <a:stretch/>
        </p:blipFill>
        <p:spPr>
          <a:xfrm>
            <a:off x="65507" y="0"/>
            <a:ext cx="970813" cy="100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76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71DD87C-9BE8-504F-A482-28FE7FDABC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61357" b="40606"/>
          <a:stretch/>
        </p:blipFill>
        <p:spPr>
          <a:xfrm>
            <a:off x="65507" y="0"/>
            <a:ext cx="970813" cy="100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5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4FF3E64-915C-7F40-AA27-6031D114BF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 t="38788" r="61357" b="40606"/>
          <a:stretch/>
        </p:blipFill>
        <p:spPr>
          <a:xfrm>
            <a:off x="65507" y="0"/>
            <a:ext cx="970813" cy="100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734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256E3FFC-E533-B542-B981-71BF4DFC58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41982"/>
            <a:ext cx="1183341" cy="41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426916" y="6356350"/>
            <a:ext cx="21544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9A4FA-3D9A-4114-B0D5-759CBD56F1AB}" type="datetimeFigureOut">
              <a:rPr lang="zh-CN" altLang="en-US" smtClean="0"/>
              <a:t>2021/11/20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F4176-339E-4C4B-80E4-BBE9C4467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5066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1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lnSpc>
          <a:spcPct val="90000"/>
        </a:lnSpc>
        <a:spcBef>
          <a:spcPts val="500"/>
        </a:spcBef>
        <a:buFont typeface="Calibri" panose="020F0502020204030204" pitchFamily="34" charset="0"/>
        <a:buChar char="□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hiqiYu/libfacedetection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intel.com/sites/landingpage/IntrinsicsGuide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p.weixin.qq.com/s/_dFQ9lDu-qjd8AaiCxYjcQ" TargetMode="External"/><Relationship Id="rId2" Type="http://schemas.openxmlformats.org/officeDocument/2006/relationships/hyperlink" Target="https://docs.opencv.org/master/df/d91/group__core__hal__intrin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hyperlink" Target="https://mp.weixin.qq.com/s/XtV2ZUwDq8sZ8HlzGDRaWA" TargetMode="External"/><Relationship Id="rId4" Type="http://schemas.openxmlformats.org/officeDocument/2006/relationships/hyperlink" Target="https://mp.weixin.qq.com/s/3UmDImwlQwGX50b1hvz_Zw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mp.org/wp-content/uploads/ntu-vanderpas.pdf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__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7.png"/><Relationship Id="rId4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__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hyperlink" Target="http://pngimg.com/download/25962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s://ahui3c.com/62677/4gen-thinkpad-x1-yoga" TargetMode="External"/><Relationship Id="rId4" Type="http://schemas.openxmlformats.org/officeDocument/2006/relationships/image" Target="../media/image5.jpg"/><Relationship Id="rId9" Type="http://schemas.openxmlformats.org/officeDocument/2006/relationships/hyperlink" Target="https://www.freepngimg.com/png/51826-desktop-computer-free-png-hq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hyperlink" Target="https://en.wikipedia.org/wiki/ARM_architecture" TargetMode="External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aspberrypi.or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07592"/>
            <a:ext cx="9144000" cy="1772603"/>
          </a:xfrm>
        </p:spPr>
        <p:txBody>
          <a:bodyPr>
            <a:noAutofit/>
          </a:bodyPr>
          <a:lstStyle/>
          <a:p>
            <a:r>
              <a:rPr lang="en-US" altLang="zh-CN" b="1" dirty="0">
                <a:latin typeface="Franklin Gothic Demi" panose="020B0703020102020204" pitchFamily="34" charset="0"/>
              </a:rPr>
              <a:t>C/C++</a:t>
            </a:r>
            <a:r>
              <a:rPr lang="zh-CN" altLang="en-US" b="1" dirty="0">
                <a:latin typeface="Franklin Gothic Demi" panose="020B0703020102020204" pitchFamily="34" charset="0"/>
              </a:rPr>
              <a:t> </a:t>
            </a:r>
            <a:r>
              <a:rPr lang="en-US" altLang="zh-CN" b="1" dirty="0">
                <a:latin typeface="Franklin Gothic Demi" panose="020B0703020102020204" pitchFamily="34" charset="0"/>
              </a:rPr>
              <a:t>Program Design</a:t>
            </a:r>
            <a:endParaRPr lang="zh-CN" altLang="en-US" b="1" dirty="0">
              <a:latin typeface="Franklin Gothic Demi" panose="020B070302010202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260035"/>
            <a:ext cx="9144000" cy="2767054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Franklin Gothic Medium" panose="020B0603020102020204" pitchFamily="34" charset="0"/>
              </a:rPr>
              <a:t>CS205</a:t>
            </a:r>
          </a:p>
          <a:p>
            <a:endParaRPr lang="en-US" altLang="zh-CN" dirty="0">
              <a:latin typeface="Franklin Gothic Medium" panose="020B0603020102020204" pitchFamily="34" charset="0"/>
            </a:endParaRPr>
          </a:p>
          <a:p>
            <a:r>
              <a:rPr lang="en-US" altLang="zh-CN" dirty="0">
                <a:latin typeface="Franklin Gothic Medium" panose="020B0603020102020204" pitchFamily="34" charset="0"/>
              </a:rPr>
              <a:t>Prof. </a:t>
            </a:r>
            <a:r>
              <a:rPr lang="en-US" altLang="zh-CN" dirty="0" err="1">
                <a:latin typeface="Franklin Gothic Medium" panose="020B0603020102020204" pitchFamily="34" charset="0"/>
              </a:rPr>
              <a:t>Shiqi</a:t>
            </a:r>
            <a:r>
              <a:rPr lang="en-US" altLang="zh-CN" dirty="0">
                <a:latin typeface="Franklin Gothic Medium" panose="020B0603020102020204" pitchFamily="34" charset="0"/>
              </a:rPr>
              <a:t> Yu</a:t>
            </a:r>
            <a:r>
              <a:rPr lang="zh-CN" altLang="en-US" dirty="0">
                <a:latin typeface="Franklin Gothic Medium" panose="020B0603020102020204" pitchFamily="34" charset="0"/>
              </a:rPr>
              <a:t> </a:t>
            </a:r>
            <a:r>
              <a:rPr lang="en-US" altLang="zh-CN" dirty="0">
                <a:latin typeface="Franklin Gothic Medium" panose="020B0603020102020204" pitchFamily="34" charset="0"/>
              </a:rPr>
              <a:t>(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于仕琪</a:t>
            </a:r>
            <a:r>
              <a:rPr lang="en-US" altLang="zh-CN" dirty="0">
                <a:latin typeface="Franklin Gothic Medium" panose="020B0603020102020204" pitchFamily="34" charset="0"/>
              </a:rPr>
              <a:t>)</a:t>
            </a:r>
          </a:p>
          <a:p>
            <a:r>
              <a:rPr lang="en-US" altLang="zh-CN" dirty="0">
                <a:latin typeface="Courier" pitchFamily="2" charset="0"/>
              </a:rPr>
              <a:t>yusq@sustech.edu.cn</a:t>
            </a:r>
          </a:p>
          <a:p>
            <a:r>
              <a:rPr lang="en-US" altLang="zh-CN" sz="1800" dirty="0">
                <a:latin typeface="Courier" pitchFamily="2" charset="0"/>
              </a:rPr>
              <a:t>http://</a:t>
            </a:r>
            <a:r>
              <a:rPr lang="en-US" altLang="zh-CN" sz="1800" dirty="0" err="1">
                <a:latin typeface="Courier" pitchFamily="2" charset="0"/>
              </a:rPr>
              <a:t>faculty.sustech.edu.cn</a:t>
            </a:r>
            <a:r>
              <a:rPr lang="en-US" altLang="zh-CN" sz="1800" dirty="0">
                <a:latin typeface="Courier" pitchFamily="2" charset="0"/>
              </a:rPr>
              <a:t>/</a:t>
            </a:r>
            <a:r>
              <a:rPr lang="en-US" altLang="zh-CN" sz="1800" dirty="0" err="1">
                <a:latin typeface="Courier" pitchFamily="2" charset="0"/>
              </a:rPr>
              <a:t>yusq</a:t>
            </a:r>
            <a:r>
              <a:rPr lang="en-US" altLang="zh-CN" sz="1800" dirty="0">
                <a:latin typeface="Courier" pitchFamily="2" charset="0"/>
              </a:rPr>
              <a:t>/</a:t>
            </a:r>
          </a:p>
          <a:p>
            <a:endParaRPr lang="en-US" altLang="zh-CN" dirty="0"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599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54DF29-FC7E-B24F-A465-1656C2EE9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 example: </a:t>
            </a:r>
            <a:r>
              <a:rPr kumimoji="1" lang="en-US" altLang="zh-CN" dirty="0" err="1"/>
              <a:t>libfacedetection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A268C7-6BE9-214E-A195-73C8A5428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52" y="1507971"/>
            <a:ext cx="10515600" cy="4887409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Face detection and facial landmark detection in </a:t>
            </a:r>
            <a:r>
              <a:rPr kumimoji="1" lang="en-US" altLang="zh-CN" b="1" dirty="0">
                <a:solidFill>
                  <a:srgbClr val="FF0000"/>
                </a:solidFill>
              </a:rPr>
              <a:t>1600 lines </a:t>
            </a:r>
            <a:r>
              <a:rPr kumimoji="1" lang="en-US" altLang="zh-CN" dirty="0"/>
              <a:t>of source code</a:t>
            </a:r>
          </a:p>
          <a:p>
            <a:pPr lvl="1"/>
            <a:r>
              <a:rPr kumimoji="1" lang="en" altLang="zh-CN" dirty="0" err="1">
                <a:solidFill>
                  <a:srgbClr val="0000CC"/>
                </a:solidFill>
                <a:latin typeface="Courier" pitchFamily="2" charset="0"/>
              </a:rPr>
              <a:t>facedetectcnn.h</a:t>
            </a:r>
            <a:r>
              <a:rPr kumimoji="1" lang="en" altLang="zh-CN" dirty="0"/>
              <a:t> : </a:t>
            </a:r>
          </a:p>
          <a:p>
            <a:pPr lvl="2"/>
            <a:r>
              <a:rPr kumimoji="1" lang="en" altLang="zh-CN" dirty="0"/>
              <a:t>400 lines</a:t>
            </a:r>
          </a:p>
          <a:p>
            <a:pPr lvl="2"/>
            <a:r>
              <a:rPr kumimoji="1" lang="en" altLang="zh-CN" dirty="0"/>
              <a:t>CNN APIs</a:t>
            </a:r>
          </a:p>
          <a:p>
            <a:pPr lvl="1"/>
            <a:r>
              <a:rPr kumimoji="1" lang="en" altLang="zh-CN" dirty="0" err="1">
                <a:solidFill>
                  <a:srgbClr val="0000CC"/>
                </a:solidFill>
                <a:latin typeface="Courier" pitchFamily="2" charset="0"/>
              </a:rPr>
              <a:t>facedetectcnn.cpp</a:t>
            </a:r>
            <a:r>
              <a:rPr kumimoji="1" lang="en" altLang="zh-CN" dirty="0"/>
              <a:t>: </a:t>
            </a:r>
          </a:p>
          <a:p>
            <a:pPr lvl="2"/>
            <a:r>
              <a:rPr kumimoji="1" lang="en" altLang="zh-CN" dirty="0"/>
              <a:t>900 lines</a:t>
            </a:r>
          </a:p>
          <a:p>
            <a:pPr lvl="2"/>
            <a:r>
              <a:rPr kumimoji="1" lang="en" altLang="zh-CN" dirty="0"/>
              <a:t>CNN function definitions</a:t>
            </a:r>
          </a:p>
          <a:p>
            <a:pPr lvl="1"/>
            <a:r>
              <a:rPr kumimoji="1" lang="en" altLang="zh-CN" dirty="0" err="1">
                <a:solidFill>
                  <a:srgbClr val="0000CC"/>
                </a:solidFill>
                <a:latin typeface="Courier" pitchFamily="2" charset="0"/>
              </a:rPr>
              <a:t>facedetectcnn-model.cpp</a:t>
            </a:r>
            <a:r>
              <a:rPr kumimoji="1" lang="en" altLang="zh-CN" dirty="0"/>
              <a:t>: </a:t>
            </a:r>
          </a:p>
          <a:p>
            <a:pPr lvl="2"/>
            <a:r>
              <a:rPr kumimoji="1" lang="en" altLang="zh-CN" dirty="0"/>
              <a:t>300 lines</a:t>
            </a:r>
          </a:p>
          <a:p>
            <a:pPr lvl="2"/>
            <a:r>
              <a:rPr kumimoji="1" lang="en" altLang="zh-CN" dirty="0"/>
              <a:t>Face detection model</a:t>
            </a:r>
          </a:p>
          <a:p>
            <a:pPr lvl="1"/>
            <a:r>
              <a:rPr kumimoji="1" lang="en" altLang="zh-CN" dirty="0">
                <a:solidFill>
                  <a:srgbClr val="0000CC"/>
                </a:solidFill>
                <a:latin typeface="Courier" pitchFamily="2" charset="0"/>
              </a:rPr>
              <a:t>facedetectcnn-int8data.cpp</a:t>
            </a:r>
          </a:p>
          <a:p>
            <a:pPr lvl="2"/>
            <a:r>
              <a:rPr kumimoji="1" lang="en" altLang="zh-CN" dirty="0"/>
              <a:t>CNN model parameters in static variables</a:t>
            </a:r>
          </a:p>
          <a:p>
            <a:pPr lvl="1"/>
            <a:endParaRPr kumimoji="1" lang="zh-CN" altLang="en-US" dirty="0"/>
          </a:p>
        </p:txBody>
      </p:sp>
      <p:pic>
        <p:nvPicPr>
          <p:cNvPr id="5" name="图片 4" descr="一群穿着西装的人&#10;&#10;描述已自动生成">
            <a:extLst>
              <a:ext uri="{FF2B5EF4-FFF2-40B4-BE49-F238E27FC236}">
                <a16:creationId xmlns:a16="http://schemas.microsoft.com/office/drawing/2014/main" id="{A379852C-E2AB-5E4E-91E1-708FD09E5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432" y="1918833"/>
            <a:ext cx="4027112" cy="302033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5136C99-FE4C-0846-AFCB-EDC2774C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568" y="1918833"/>
            <a:ext cx="2308864" cy="2207118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93A294B-3F89-784D-9A57-ACFA4819C499}"/>
              </a:ext>
            </a:extLst>
          </p:cNvPr>
          <p:cNvSpPr/>
          <p:nvPr/>
        </p:nvSpPr>
        <p:spPr>
          <a:xfrm>
            <a:off x="1205494" y="6503568"/>
            <a:ext cx="54287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4"/>
              </a:rPr>
              <a:t>https://github.com/ShiqiYu/libfacedetection/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18253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CFA2A87F-74B8-D840-9296-CB1DB4D7B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80" y="1690688"/>
            <a:ext cx="7521518" cy="3408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BF5B31D-1557-C54D-891D-701F03F5D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671" y="365125"/>
            <a:ext cx="9894192" cy="1325563"/>
          </a:xfrm>
        </p:spPr>
        <p:txBody>
          <a:bodyPr>
            <a:normAutofit/>
          </a:bodyPr>
          <a:lstStyle/>
          <a:p>
            <a:r>
              <a:rPr kumimoji="1" lang="en" altLang="zh-CN" sz="4000" dirty="0"/>
              <a:t>SIMD: Single instruction, multiple data</a:t>
            </a:r>
            <a:endParaRPr kumimoji="1" lang="zh-CN" altLang="en-US" sz="40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6C0E0B-ECC1-1D40-9C68-7407211CB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780" y="1769869"/>
            <a:ext cx="4826640" cy="4351338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Intel: MMX, SSE, SSE2, AVX, AVX2, AVX512</a:t>
            </a:r>
          </a:p>
          <a:p>
            <a:r>
              <a:rPr kumimoji="1" lang="en-US" altLang="zh-CN" dirty="0"/>
              <a:t>ARM: NEON</a:t>
            </a:r>
          </a:p>
          <a:p>
            <a:r>
              <a:rPr kumimoji="1" lang="en-US" altLang="zh-CN" dirty="0"/>
              <a:t>RISC-V: RVV</a:t>
            </a:r>
            <a:r>
              <a:rPr kumimoji="1" lang="en-US" altLang="zh-CN" sz="2000" dirty="0"/>
              <a:t>(RISC-V Vector Extension)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5A828A5-2C03-3642-8A59-803964AD40E2}"/>
              </a:ext>
            </a:extLst>
          </p:cNvPr>
          <p:cNvSpPr/>
          <p:nvPr/>
        </p:nvSpPr>
        <p:spPr>
          <a:xfrm>
            <a:off x="1156040" y="6425197"/>
            <a:ext cx="5980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3"/>
              </a:rPr>
              <a:t>https://software.intel.com/sites/landingpage/IntrinsicsGuide/</a:t>
            </a:r>
            <a:r>
              <a:rPr lang="en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9898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5B31D-1557-C54D-891D-701F03F5D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5671" y="365125"/>
            <a:ext cx="9894192" cy="1325563"/>
          </a:xfrm>
        </p:spPr>
        <p:txBody>
          <a:bodyPr>
            <a:normAutofit/>
          </a:bodyPr>
          <a:lstStyle/>
          <a:p>
            <a:r>
              <a:rPr kumimoji="1" lang="en" altLang="zh-CN" sz="4000" dirty="0"/>
              <a:t>SIMD in OpenCV</a:t>
            </a:r>
            <a:endParaRPr kumimoji="1" lang="zh-CN" altLang="en-US" sz="40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6C0E0B-ECC1-1D40-9C68-7407211CB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"Universal </a:t>
            </a:r>
            <a:r>
              <a:rPr kumimoji="1" lang="en-US" altLang="zh-CN" dirty="0" err="1"/>
              <a:t>intrinsics</a:t>
            </a:r>
            <a:r>
              <a:rPr kumimoji="1" lang="en-US" altLang="zh-CN" dirty="0"/>
              <a:t>" is a types and functions set intended to simplify vectorization of code on different platforms. </a:t>
            </a:r>
          </a:p>
          <a:p>
            <a:endParaRPr kumimoji="1" lang="en-US" altLang="zh-CN" dirty="0"/>
          </a:p>
          <a:p>
            <a:r>
              <a:rPr kumimoji="1" lang="en-US" altLang="zh-CN" dirty="0">
                <a:hlinkClick r:id="rId2"/>
              </a:rPr>
              <a:t>https://docs.opencv.org/master/df/d91/group__core__hal__intrin.html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lang="zh-CN" altLang="en-US" dirty="0"/>
              <a:t>使用</a:t>
            </a:r>
            <a:r>
              <a:rPr lang="en" altLang="zh-CN" dirty="0"/>
              <a:t>OpenCV</a:t>
            </a:r>
            <a:r>
              <a:rPr lang="zh-CN" altLang="en-US" dirty="0"/>
              <a:t>中的</a:t>
            </a:r>
            <a:r>
              <a:rPr lang="en" altLang="zh-CN" dirty="0"/>
              <a:t>universal </a:t>
            </a:r>
            <a:r>
              <a:rPr lang="en" altLang="zh-CN" dirty="0" err="1"/>
              <a:t>intrinsics</a:t>
            </a:r>
            <a:r>
              <a:rPr lang="zh-CN" altLang="en-US" dirty="0"/>
              <a:t>为算法提速</a:t>
            </a:r>
            <a:r>
              <a:rPr lang="en-US" altLang="zh-CN" dirty="0"/>
              <a:t>(1)(2)(3)</a:t>
            </a:r>
            <a:endParaRPr lang="zh-CN" altLang="en-US" dirty="0"/>
          </a:p>
          <a:p>
            <a:pPr lvl="1"/>
            <a:r>
              <a:rPr kumimoji="1" lang="en" altLang="zh-CN" dirty="0">
                <a:hlinkClick r:id="rId3"/>
              </a:rPr>
              <a:t>https://mp.weixin.qq.com/s/_dFQ9lDu-qjd8AaiCxYjcQ</a:t>
            </a:r>
            <a:endParaRPr kumimoji="1" lang="en" altLang="zh-CN" dirty="0"/>
          </a:p>
          <a:p>
            <a:pPr lvl="1"/>
            <a:r>
              <a:rPr kumimoji="1" lang="en" altLang="zh-CN" dirty="0">
                <a:hlinkClick r:id="rId4"/>
              </a:rPr>
              <a:t>https://mp.weixin.qq.com/s/3UmDImwlQwGX50b1hvz_Zw</a:t>
            </a:r>
            <a:endParaRPr kumimoji="1" lang="en" altLang="zh-CN" dirty="0"/>
          </a:p>
          <a:p>
            <a:pPr lvl="1"/>
            <a:r>
              <a:rPr kumimoji="1" lang="en" altLang="zh-CN" dirty="0">
                <a:hlinkClick r:id="rId5"/>
              </a:rPr>
              <a:t>https://mp.weixin.qq.com/s/XtV2ZUwDq8sZ8HlzGDRaWA</a:t>
            </a:r>
            <a:endParaRPr kumimoji="1" lang="en" altLang="zh-CN" dirty="0"/>
          </a:p>
          <a:p>
            <a:endParaRPr kumimoji="1" lang="zh-CN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EDDE1CD-54C1-6649-A56B-683BDDDBF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5064" y="0"/>
            <a:ext cx="1114756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758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CDD0BB6-69ED-6F4C-8F97-7F35C1057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423192"/>
            <a:ext cx="3353729" cy="880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D9E16525-AF96-9945-8323-EF64E190A3DB}"/>
              </a:ext>
            </a:extLst>
          </p:cNvPr>
          <p:cNvSpPr/>
          <p:nvPr/>
        </p:nvSpPr>
        <p:spPr>
          <a:xfrm>
            <a:off x="6565392" y="1163080"/>
            <a:ext cx="522121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#include </a:t>
            </a:r>
            <a:r>
              <a:rPr lang="en" altLang="zh-CN" sz="2000" dirty="0">
                <a:solidFill>
                  <a:srgbClr val="A31515"/>
                </a:solidFill>
                <a:latin typeface="Menlo" panose="020B0609030804020204" pitchFamily="49" charset="0"/>
              </a:rPr>
              <a:t>&lt;</a:t>
            </a:r>
            <a:r>
              <a:rPr lang="en" altLang="zh-CN" sz="2000" dirty="0" err="1">
                <a:solidFill>
                  <a:srgbClr val="A31515"/>
                </a:solidFill>
                <a:latin typeface="Menlo" panose="020B0609030804020204" pitchFamily="49" charset="0"/>
              </a:rPr>
              <a:t>omp.h</a:t>
            </a:r>
            <a:r>
              <a:rPr lang="en" altLang="zh-CN" sz="2000" dirty="0">
                <a:solidFill>
                  <a:srgbClr val="A31515"/>
                </a:solidFill>
                <a:latin typeface="Menlo" panose="020B0609030804020204" pitchFamily="49" charset="0"/>
              </a:rPr>
              <a:t>&gt;</a:t>
            </a:r>
          </a:p>
          <a:p>
            <a:endParaRPr lang="en" altLang="zh-CN" sz="2000" dirty="0">
              <a:solidFill>
                <a:srgbClr val="A31515"/>
              </a:solidFill>
              <a:latin typeface="Menlo" panose="020B0609030804020204" pitchFamily="49" charset="0"/>
            </a:endParaRPr>
          </a:p>
          <a:p>
            <a:endParaRPr lang="en" altLang="zh-CN" sz="2000" dirty="0">
              <a:solidFill>
                <a:srgbClr val="A31515"/>
              </a:solidFill>
              <a:latin typeface="Menlo" panose="020B0609030804020204" pitchFamily="49" charset="0"/>
            </a:endParaRPr>
          </a:p>
          <a:p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#pragma </a:t>
            </a:r>
            <a:r>
              <a:rPr lang="en" altLang="zh-CN" sz="2000" dirty="0" err="1">
                <a:solidFill>
                  <a:srgbClr val="FF0000"/>
                </a:solidFill>
                <a:latin typeface="Menlo" panose="020B0609030804020204" pitchFamily="49" charset="0"/>
              </a:rPr>
              <a:t>omp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FF0000"/>
                </a:solidFill>
                <a:latin typeface="Menlo" panose="020B0609030804020204" pitchFamily="49" charset="0"/>
              </a:rPr>
              <a:t>parallel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FF0000"/>
                </a:solidFill>
                <a:latin typeface="Menlo" panose="020B0609030804020204" pitchFamily="49" charset="0"/>
              </a:rPr>
              <a:t>for</a:t>
            </a:r>
            <a:endParaRPr lang="en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for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" altLang="zh-CN" sz="2000" dirty="0" err="1">
                <a:solidFill>
                  <a:srgbClr val="0000FF"/>
                </a:solidFill>
                <a:latin typeface="Menlo" panose="020B0609030804020204" pitchFamily="49" charset="0"/>
              </a:rPr>
              <a:t>size_t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CN" sz="2000" dirty="0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&lt; n; 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  c[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] = a[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] + b[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endParaRPr lang="en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1A41172-52AA-7140-A386-33BDC8FF3512}"/>
              </a:ext>
            </a:extLst>
          </p:cNvPr>
          <p:cNvSpPr/>
          <p:nvPr/>
        </p:nvSpPr>
        <p:spPr>
          <a:xfrm>
            <a:off x="243856" y="-48288"/>
            <a:ext cx="111527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1600" dirty="0"/>
              <a:t>An Overview of OpenMP – Ruud van der Pas – Sun Microsystems </a:t>
            </a:r>
            <a:r>
              <a:rPr lang="en" altLang="zh-CN" sz="1600" dirty="0">
                <a:hlinkClick r:id="rId3"/>
              </a:rPr>
              <a:t>https://www.openmp.org/wp-content/uploads/ntu-vanderpas.pdf</a:t>
            </a:r>
            <a:r>
              <a:rPr lang="en" altLang="zh-CN" sz="1600" dirty="0"/>
              <a:t> </a:t>
            </a:r>
            <a:endParaRPr lang="zh-CN" altLang="en-US" sz="1600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F97B4D0A-55E7-EA43-9DD1-BDA7C4D461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45509" y="2096739"/>
            <a:ext cx="5474745" cy="330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406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CDD0BB6-69ED-6F4C-8F97-7F35C1057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423192"/>
            <a:ext cx="3353729" cy="880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D9E16525-AF96-9945-8323-EF64E190A3DB}"/>
              </a:ext>
            </a:extLst>
          </p:cNvPr>
          <p:cNvSpPr/>
          <p:nvPr/>
        </p:nvSpPr>
        <p:spPr>
          <a:xfrm>
            <a:off x="785915" y="3072348"/>
            <a:ext cx="878011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#include </a:t>
            </a:r>
            <a:r>
              <a:rPr lang="en" altLang="zh-CN" sz="2000" dirty="0">
                <a:solidFill>
                  <a:srgbClr val="A31515"/>
                </a:solidFill>
                <a:latin typeface="Menlo" panose="020B0609030804020204" pitchFamily="49" charset="0"/>
              </a:rPr>
              <a:t>&lt;</a:t>
            </a:r>
            <a:r>
              <a:rPr lang="en" altLang="zh-CN" sz="2000" dirty="0" err="1">
                <a:solidFill>
                  <a:srgbClr val="A31515"/>
                </a:solidFill>
                <a:latin typeface="Menlo" panose="020B0609030804020204" pitchFamily="49" charset="0"/>
              </a:rPr>
              <a:t>omp.h</a:t>
            </a:r>
            <a:r>
              <a:rPr lang="en" altLang="zh-CN" sz="2000" dirty="0">
                <a:solidFill>
                  <a:srgbClr val="A31515"/>
                </a:solidFill>
                <a:latin typeface="Menlo" panose="020B0609030804020204" pitchFamily="49" charset="0"/>
              </a:rPr>
              <a:t>&gt;</a:t>
            </a:r>
          </a:p>
          <a:p>
            <a:endParaRPr lang="en" altLang="zh-CN" sz="2000" dirty="0">
              <a:solidFill>
                <a:srgbClr val="A31515"/>
              </a:solidFill>
              <a:latin typeface="Menlo" panose="020B0609030804020204" pitchFamily="49" charset="0"/>
            </a:endParaRPr>
          </a:p>
          <a:p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#pragma </a:t>
            </a:r>
            <a:r>
              <a:rPr lang="en" altLang="zh-CN" sz="2000" dirty="0" err="1">
                <a:solidFill>
                  <a:srgbClr val="FF0000"/>
                </a:solidFill>
                <a:latin typeface="Menlo" panose="020B0609030804020204" pitchFamily="49" charset="0"/>
              </a:rPr>
              <a:t>omp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FF0000"/>
                </a:solidFill>
                <a:latin typeface="Menlo" panose="020B0609030804020204" pitchFamily="49" charset="0"/>
              </a:rPr>
              <a:t>parallel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FF0000"/>
                </a:solidFill>
                <a:latin typeface="Menlo" panose="020B0609030804020204" pitchFamily="49" charset="0"/>
              </a:rPr>
              <a:t>for</a:t>
            </a:r>
            <a:endParaRPr lang="en" altLang="zh-CN" sz="2000" dirty="0">
              <a:solidFill>
                <a:srgbClr val="A31515"/>
              </a:solidFill>
              <a:latin typeface="Menlo" panose="020B0609030804020204" pitchFamily="49" charset="0"/>
            </a:endParaRPr>
          </a:p>
          <a:p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for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" altLang="zh-CN" sz="2000" dirty="0" err="1">
                <a:solidFill>
                  <a:srgbClr val="0000FF"/>
                </a:solidFill>
                <a:latin typeface="Menlo" panose="020B0609030804020204" pitchFamily="49" charset="0"/>
              </a:rPr>
              <a:t>size_t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CN" sz="2000" dirty="0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&lt; n; 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    //#pragma </a:t>
            </a:r>
            <a:r>
              <a:rPr lang="en" altLang="zh-CN" sz="2000" dirty="0" err="1">
                <a:solidFill>
                  <a:srgbClr val="FF0000"/>
                </a:solidFill>
                <a:latin typeface="Menlo" panose="020B0609030804020204" pitchFamily="49" charset="0"/>
              </a:rPr>
              <a:t>omp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FF0000"/>
                </a:solidFill>
                <a:latin typeface="Menlo" panose="020B0609030804020204" pitchFamily="49" charset="0"/>
              </a:rPr>
              <a:t>parallel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FF0000"/>
                </a:solidFill>
                <a:latin typeface="Menlo" panose="020B0609030804020204" pitchFamily="49" charset="0"/>
              </a:rPr>
              <a:t>for</a:t>
            </a:r>
            <a:endParaRPr lang="en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    for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" altLang="zh-CN" sz="2000" dirty="0" err="1">
                <a:solidFill>
                  <a:srgbClr val="0000FF"/>
                </a:solidFill>
                <a:latin typeface="Menlo" panose="020B0609030804020204" pitchFamily="49" charset="0"/>
              </a:rPr>
              <a:t>size_t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j = </a:t>
            </a:r>
            <a:r>
              <a:rPr lang="en" altLang="zh-CN" sz="2000" dirty="0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; j &lt; n; </a:t>
            </a:r>
            <a:r>
              <a:rPr lang="en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j++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   {</a:t>
            </a:r>
          </a:p>
          <a:p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       //...</a:t>
            </a:r>
          </a:p>
          <a:p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   }</a:t>
            </a:r>
          </a:p>
          <a:p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endParaRPr lang="en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182ADC-1E69-5340-B082-2D8B5FA30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14" y="1711174"/>
            <a:ext cx="10491685" cy="88024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Where should </a:t>
            </a:r>
            <a:r>
              <a:rPr lang="en-US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#pragma </a:t>
            </a:r>
            <a:r>
              <a:rPr lang="en-US" altLang="zh-CN" dirty="0"/>
              <a:t>be? The 1st loop or the 2nd?</a:t>
            </a:r>
            <a:endParaRPr lang="zh-CN" altLang="en-US" dirty="0"/>
          </a:p>
        </p:txBody>
      </p:sp>
      <p:sp>
        <p:nvSpPr>
          <p:cNvPr id="6" name="左箭头 5">
            <a:extLst>
              <a:ext uri="{FF2B5EF4-FFF2-40B4-BE49-F238E27FC236}">
                <a16:creationId xmlns:a16="http://schemas.microsoft.com/office/drawing/2014/main" id="{DE27C352-7FC9-C84B-A2B9-C07E432A89C7}"/>
              </a:ext>
            </a:extLst>
          </p:cNvPr>
          <p:cNvSpPr/>
          <p:nvPr/>
        </p:nvSpPr>
        <p:spPr>
          <a:xfrm rot="19212952">
            <a:off x="1659437" y="2936396"/>
            <a:ext cx="1706880" cy="557784"/>
          </a:xfrm>
          <a:prstGeom prst="leftArrow">
            <a:avLst>
              <a:gd name="adj1" fmla="val 50000"/>
              <a:gd name="adj2" fmla="val 128298"/>
            </a:avLst>
          </a:prstGeom>
          <a:solidFill>
            <a:srgbClr val="FF000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左箭头 9">
            <a:extLst>
              <a:ext uri="{FF2B5EF4-FFF2-40B4-BE49-F238E27FC236}">
                <a16:creationId xmlns:a16="http://schemas.microsoft.com/office/drawing/2014/main" id="{2D251915-7D02-B049-B599-873E31BE461D}"/>
              </a:ext>
            </a:extLst>
          </p:cNvPr>
          <p:cNvSpPr/>
          <p:nvPr/>
        </p:nvSpPr>
        <p:spPr>
          <a:xfrm rot="19212952">
            <a:off x="2409713" y="3899718"/>
            <a:ext cx="1706880" cy="557784"/>
          </a:xfrm>
          <a:prstGeom prst="leftArrow">
            <a:avLst>
              <a:gd name="adj1" fmla="val 50000"/>
              <a:gd name="adj2" fmla="val 128298"/>
            </a:avLst>
          </a:prstGeom>
          <a:solidFill>
            <a:srgbClr val="FF000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4483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An Example with SIMD and OpenMP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919039-F7E9-4148-A696-2C8DE3E2F2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281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C7AE02-C073-F84E-9692-F8865693C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479" y="264221"/>
            <a:ext cx="4988659" cy="833631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ARM Cloud Server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AAFCF8-48E6-5E4D-9E71-AF83BC554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26995"/>
            <a:ext cx="5257801" cy="4849968"/>
          </a:xfrm>
        </p:spPr>
        <p:txBody>
          <a:bodyPr/>
          <a:lstStyle/>
          <a:p>
            <a:r>
              <a:rPr kumimoji="1" lang="en-US" altLang="zh-CN" dirty="0"/>
              <a:t>Huawei ARM Cloud Server</a:t>
            </a:r>
          </a:p>
          <a:p>
            <a:r>
              <a:rPr kumimoji="1" lang="en-US" altLang="zh-CN" dirty="0" err="1"/>
              <a:t>Kunpeng</a:t>
            </a:r>
            <a:r>
              <a:rPr kumimoji="1" lang="en-US" altLang="zh-CN" dirty="0"/>
              <a:t> 920 (2 cores of many)</a:t>
            </a:r>
          </a:p>
          <a:p>
            <a:r>
              <a:rPr kumimoji="1" lang="en-US" altLang="zh-CN" dirty="0"/>
              <a:t>RAM: 3GB</a:t>
            </a:r>
          </a:p>
          <a:p>
            <a:r>
              <a:rPr kumimoji="1" lang="en-US" altLang="zh-CN" dirty="0" err="1"/>
              <a:t>openEuler</a:t>
            </a:r>
            <a:r>
              <a:rPr kumimoji="1" lang="en-US" altLang="zh-CN" dirty="0"/>
              <a:t> Linux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D984822-AAC1-0748-93C9-B62B1D210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138" y="0"/>
            <a:ext cx="5790811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F2A079B-0519-B542-B039-8988F07A8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999" y="5150005"/>
            <a:ext cx="33782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079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15C6BB-714D-D14E-B1BA-9333E2D75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Functions for dot product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029951-C17B-0041-9C5B-84147838C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795E26"/>
                </a:solidFill>
                <a:latin typeface="Menlo" panose="020B0609030804020204" pitchFamily="49" charset="0"/>
              </a:rPr>
              <a:t>dotproduct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p1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p2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 err="1">
                <a:solidFill>
                  <a:srgbClr val="267F99"/>
                </a:solidFill>
                <a:latin typeface="Menlo" panose="020B0609030804020204" pitchFamily="49" charset="0"/>
              </a:rPr>
              <a:t>size_t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n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endParaRPr lang="en" altLang="zh-CN" sz="2000" dirty="0">
              <a:solidFill>
                <a:srgbClr val="0000FF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795E26"/>
                </a:solidFill>
                <a:latin typeface="Menlo" panose="020B0609030804020204" pitchFamily="49" charset="0"/>
              </a:rPr>
              <a:t>dotproduct_unloop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p1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p2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 err="1">
                <a:solidFill>
                  <a:srgbClr val="267F99"/>
                </a:solidFill>
                <a:latin typeface="Menlo" panose="020B0609030804020204" pitchFamily="49" charset="0"/>
              </a:rPr>
              <a:t>size_t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n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endParaRPr lang="en" altLang="zh-CN" sz="2000" dirty="0">
              <a:solidFill>
                <a:srgbClr val="0000FF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795E26"/>
                </a:solidFill>
                <a:latin typeface="Menlo" panose="020B0609030804020204" pitchFamily="49" charset="0"/>
              </a:rPr>
              <a:t>dotproduct_avx2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p1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p2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 err="1">
                <a:solidFill>
                  <a:srgbClr val="267F99"/>
                </a:solidFill>
                <a:latin typeface="Menlo" panose="020B0609030804020204" pitchFamily="49" charset="0"/>
              </a:rPr>
              <a:t>size_t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n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endParaRPr lang="en" altLang="zh-CN" sz="2000" dirty="0">
              <a:solidFill>
                <a:srgbClr val="0000FF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795E26"/>
                </a:solidFill>
                <a:latin typeface="Menlo" panose="020B0609030804020204" pitchFamily="49" charset="0"/>
              </a:rPr>
              <a:t>dotproduct_avx2_omp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p1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p2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 err="1">
                <a:solidFill>
                  <a:srgbClr val="267F99"/>
                </a:solidFill>
                <a:latin typeface="Menlo" panose="020B0609030804020204" pitchFamily="49" charset="0"/>
              </a:rPr>
              <a:t>size_t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n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endParaRPr lang="en" altLang="zh-CN" sz="2000" dirty="0">
              <a:solidFill>
                <a:srgbClr val="0000FF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795E26"/>
                </a:solidFill>
                <a:latin typeface="Menlo" panose="020B0609030804020204" pitchFamily="49" charset="0"/>
              </a:rPr>
              <a:t>dotproduct_neon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p1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p2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 err="1">
                <a:solidFill>
                  <a:srgbClr val="267F99"/>
                </a:solidFill>
                <a:latin typeface="Menlo" panose="020B0609030804020204" pitchFamily="49" charset="0"/>
              </a:rPr>
              <a:t>size_t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n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endParaRPr lang="en" altLang="zh-CN" sz="2000" dirty="0">
              <a:solidFill>
                <a:srgbClr val="0000FF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 err="1">
                <a:solidFill>
                  <a:srgbClr val="795E26"/>
                </a:solidFill>
                <a:latin typeface="Menlo" panose="020B0609030804020204" pitchFamily="49" charset="0"/>
              </a:rPr>
              <a:t>dotproduct_neon_omp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p1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const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float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*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p2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2000" dirty="0" err="1">
                <a:solidFill>
                  <a:srgbClr val="267F99"/>
                </a:solidFill>
                <a:latin typeface="Menlo" panose="020B0609030804020204" pitchFamily="49" charset="0"/>
              </a:rPr>
              <a:t>size_t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2000" dirty="0">
                <a:solidFill>
                  <a:srgbClr val="001080"/>
                </a:solidFill>
                <a:latin typeface="Menlo" panose="020B0609030804020204" pitchFamily="49" charset="0"/>
              </a:rPr>
              <a:t>n</a:t>
            </a:r>
            <a:r>
              <a:rPr lang="en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8768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DE9DBA2-D133-CD4D-8B51-46C4DDBC54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Avoid Memory Copy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295EE3DF-3593-1D4A-A5E7-E7F5BB46BE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A trick in OpenCV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0923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CE4953-C9A8-BD47-B836-318309D2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What’s an image?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47A01F-2C43-1744-959C-D30EE87168D0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766512"/>
            <a:ext cx="5088637" cy="5091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2E6FB6E-8C2A-6641-8968-334961BCDC10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49799" y="1643351"/>
            <a:ext cx="2672715" cy="2668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0C2BCCE-485E-6242-8462-979B8E789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676" y="1212850"/>
            <a:ext cx="35560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341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E8E942F-A948-3846-B487-655848EA2C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C/C++ with ARM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38A639E4-5BC8-8248-B0AA-416C830827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414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FD32DF-EEF2-654C-9E42-C40598A08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cvMat</a:t>
            </a:r>
            <a:r>
              <a:rPr kumimoji="1" lang="en-US" altLang="zh-CN" dirty="0"/>
              <a:t> struct</a:t>
            </a:r>
            <a:endParaRPr kumimoji="1" lang="zh-CN" alt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6AD7BA2-7E93-1548-924D-A7B344C690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322EAA28-3BDE-154E-99E8-571958AB348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3897046" y="1043503"/>
          <a:ext cx="12271376" cy="546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文档" r:id="rId3" imgW="8013700" imgH="3568700" progId="Word.Document.12">
                  <p:embed/>
                </p:oleObj>
              </mc:Choice>
              <mc:Fallback>
                <p:oleObj name="文档" r:id="rId3" imgW="8013700" imgH="3568700" progId="Word.Document.12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322EAA28-3BDE-154E-99E8-571958AB348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3897046" y="1043503"/>
                        <a:ext cx="12271376" cy="54641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2F7EC90C-F405-A24E-95A4-8E2DFFEB4B6E}"/>
              </a:ext>
            </a:extLst>
          </p:cNvPr>
          <p:cNvCxnSpPr>
            <a:cxnSpLocks/>
          </p:cNvCxnSpPr>
          <p:nvPr/>
        </p:nvCxnSpPr>
        <p:spPr>
          <a:xfrm flipH="1">
            <a:off x="147487" y="4605137"/>
            <a:ext cx="2374489" cy="123886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71572223-E1E3-A54E-8100-F2541FFB2718}"/>
              </a:ext>
            </a:extLst>
          </p:cNvPr>
          <p:cNvCxnSpPr>
            <a:cxnSpLocks/>
          </p:cNvCxnSpPr>
          <p:nvPr/>
        </p:nvCxnSpPr>
        <p:spPr>
          <a:xfrm flipH="1">
            <a:off x="1342105" y="4206930"/>
            <a:ext cx="1710813" cy="163707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356178FD-274C-7A4F-AE02-5BBD00549E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5757" y="350322"/>
            <a:ext cx="5026520" cy="4957506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8598818-EF97-3742-857D-2C00EA357AF5}"/>
              </a:ext>
            </a:extLst>
          </p:cNvPr>
          <p:cNvSpPr/>
          <p:nvPr/>
        </p:nvSpPr>
        <p:spPr>
          <a:xfrm>
            <a:off x="5025757" y="0"/>
            <a:ext cx="4634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CC"/>
                </a:solidFill>
              </a:rPr>
              <a:t>modules/core/include/opencv2/core/types_c.h</a:t>
            </a:r>
          </a:p>
        </p:txBody>
      </p:sp>
    </p:spTree>
    <p:extLst>
      <p:ext uri="{BB962C8B-B14F-4D97-AF65-F5344CB8AC3E}">
        <p14:creationId xmlns:p14="http://schemas.microsoft.com/office/powerpoint/2010/main" val="3463526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0E43A0-207F-AE49-AB38-5B0F74A7F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step in </a:t>
            </a:r>
            <a:r>
              <a:rPr kumimoji="1" lang="en-US" altLang="zh-CN" dirty="0" err="1"/>
              <a:t>CvMat</a:t>
            </a:r>
            <a:r>
              <a:rPr kumimoji="1" lang="en-US" altLang="zh-CN" dirty="0"/>
              <a:t> struct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232662-7DB2-CE45-B833-BB7F2809E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/>
              <a:t>How many bytes for a row of Matrix 4(row)x3(col)?</a:t>
            </a:r>
          </a:p>
          <a:p>
            <a:pPr lvl="1"/>
            <a:r>
              <a:rPr kumimoji="1" lang="en-US" altLang="zh-CN" sz="3200" dirty="0"/>
              <a:t>Can be 3, 4, 8, and any other values &gt;=3.</a:t>
            </a:r>
          </a:p>
          <a:p>
            <a:pPr lvl="1"/>
            <a:r>
              <a:rPr kumimoji="1" lang="en-US" altLang="zh-CN" sz="3200" dirty="0"/>
              <a:t>Memory alignment for SIMD</a:t>
            </a:r>
          </a:p>
          <a:p>
            <a:endParaRPr kumimoji="1" lang="en-US" altLang="zh-CN" sz="3600" dirty="0"/>
          </a:p>
          <a:p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1726212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6314A1-F0EB-7A47-95FC-47633062B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ROI: Region of interest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3E9282-0B56-9F42-9469-CE430A31B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342" y="1576241"/>
            <a:ext cx="3719944" cy="5281759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dirty="0"/>
              <a:t>Mat A</a:t>
            </a:r>
          </a:p>
          <a:p>
            <a:pPr lvl="1"/>
            <a:r>
              <a:rPr kumimoji="1" lang="en-US" altLang="zh-CN" dirty="0"/>
              <a:t>rows=100</a:t>
            </a:r>
          </a:p>
          <a:p>
            <a:pPr lvl="1"/>
            <a:r>
              <a:rPr kumimoji="1" lang="en-US" altLang="zh-CN" dirty="0"/>
              <a:t>cols=100</a:t>
            </a:r>
          </a:p>
          <a:p>
            <a:pPr lvl="1"/>
            <a:r>
              <a:rPr kumimoji="1" lang="en-US" altLang="zh-CN" dirty="0"/>
              <a:t>step=100</a:t>
            </a:r>
          </a:p>
          <a:p>
            <a:pPr lvl="1"/>
            <a:r>
              <a:rPr kumimoji="1" lang="en-US" altLang="zh-CN" dirty="0"/>
              <a:t>data=0xABCDEF00</a:t>
            </a:r>
          </a:p>
          <a:p>
            <a:r>
              <a:rPr kumimoji="1" lang="en-US" altLang="zh-CN" dirty="0"/>
              <a:t>Mat B</a:t>
            </a:r>
          </a:p>
          <a:p>
            <a:pPr lvl="1"/>
            <a:r>
              <a:rPr kumimoji="1" lang="en-US" altLang="zh-CN" dirty="0"/>
              <a:t>rows=100</a:t>
            </a:r>
          </a:p>
          <a:p>
            <a:pPr lvl="1"/>
            <a:r>
              <a:rPr kumimoji="1" lang="en-US" altLang="zh-CN" dirty="0"/>
              <a:t>cols=100</a:t>
            </a:r>
          </a:p>
          <a:p>
            <a:pPr lvl="1"/>
            <a:r>
              <a:rPr kumimoji="1" lang="en-US" altLang="zh-CN" dirty="0"/>
              <a:t>step=100</a:t>
            </a:r>
          </a:p>
          <a:p>
            <a:pPr lvl="1"/>
            <a:r>
              <a:rPr kumimoji="1" lang="en-US" altLang="zh-CN" dirty="0"/>
              <a:t>data=0xABCDEF00</a:t>
            </a:r>
          </a:p>
          <a:p>
            <a:r>
              <a:rPr kumimoji="1" lang="en-US" altLang="zh-CN"/>
              <a:t>Mat C</a:t>
            </a:r>
            <a:endParaRPr kumimoji="1" lang="en-US" altLang="zh-CN" dirty="0"/>
          </a:p>
          <a:p>
            <a:pPr lvl="1"/>
            <a:r>
              <a:rPr kumimoji="1" lang="en-US" altLang="zh-CN" dirty="0">
                <a:solidFill>
                  <a:srgbClr val="C00000"/>
                </a:solidFill>
              </a:rPr>
              <a:t>rows=30</a:t>
            </a:r>
          </a:p>
          <a:p>
            <a:pPr lvl="1"/>
            <a:r>
              <a:rPr kumimoji="1" lang="en-US" altLang="zh-CN" dirty="0">
                <a:solidFill>
                  <a:srgbClr val="C00000"/>
                </a:solidFill>
              </a:rPr>
              <a:t>cols=28</a:t>
            </a:r>
          </a:p>
          <a:p>
            <a:pPr lvl="1"/>
            <a:r>
              <a:rPr kumimoji="1" lang="en-US" altLang="zh-CN" dirty="0">
                <a:solidFill>
                  <a:srgbClr val="C00000"/>
                </a:solidFill>
              </a:rPr>
              <a:t>step=100</a:t>
            </a:r>
          </a:p>
          <a:p>
            <a:pPr lvl="1"/>
            <a:r>
              <a:rPr kumimoji="1" lang="en-US" altLang="zh-CN" dirty="0"/>
              <a:t>data=0xABC</a:t>
            </a:r>
            <a:r>
              <a:rPr kumimoji="1" lang="en-US" altLang="zh-CN" dirty="0">
                <a:solidFill>
                  <a:srgbClr val="C00000"/>
                </a:solidFill>
              </a:rPr>
              <a:t>E0698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740AF9B9-5904-EC4D-AFC4-94897DA99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36" y="1825624"/>
            <a:ext cx="1504436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F228ECC3-4006-D345-A00D-AD858F3021E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61973" y="1218578"/>
          <a:ext cx="7875156" cy="50666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8" name="文档" r:id="rId3" imgW="5270500" imgH="3390900" progId="Word.Document.12">
                  <p:embed/>
                </p:oleObj>
              </mc:Choice>
              <mc:Fallback>
                <p:oleObj name="文档" r:id="rId3" imgW="5270500" imgH="3390900" progId="Word.Document.12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F228ECC3-4006-D345-A00D-AD858F3021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61973" y="1218578"/>
                        <a:ext cx="7875156" cy="506666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6807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680889-53D3-684E-96E0-5800F29AE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Intel vs ARM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994A86-704C-6346-B691-0CB6EE2FF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26995"/>
            <a:ext cx="7323667" cy="2899565"/>
          </a:xfrm>
        </p:spPr>
        <p:txBody>
          <a:bodyPr/>
          <a:lstStyle/>
          <a:p>
            <a:r>
              <a:rPr kumimoji="1" lang="en-US" altLang="zh-CN" dirty="0"/>
              <a:t>With the help of C/C++ compilers, C and C++ are platform independent.</a:t>
            </a:r>
          </a:p>
          <a:p>
            <a:r>
              <a:rPr kumimoji="1" lang="en-US" altLang="zh-CN" dirty="0"/>
              <a:t>But we need to know some background information on different CPUs.</a:t>
            </a:r>
          </a:p>
          <a:p>
            <a:r>
              <a:rPr kumimoji="1" lang="en-US" altLang="zh-CN" dirty="0"/>
              <a:t>Intel achieved a dominant position the personal computer market. But recently </a:t>
            </a:r>
            <a:r>
              <a:rPr kumimoji="1" lang="zh-CN" altLang="en-US" dirty="0"/>
              <a:t> </a:t>
            </a:r>
            <a:r>
              <a:rPr kumimoji="1" lang="en-US" altLang="zh-CN" dirty="0"/>
              <a:t>...</a:t>
            </a:r>
            <a:endParaRPr kumimoji="1" lang="zh-CN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AC48161-395E-304E-9472-9E3581A0A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7968" y="491575"/>
            <a:ext cx="2788295" cy="1178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41B0D45-8BFB-E547-B4AE-0EA228D3C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165" y="2164353"/>
            <a:ext cx="3009900" cy="92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 descr="桌子上有几台电脑&#10;&#10;描述已自动生成">
            <a:extLst>
              <a:ext uri="{FF2B5EF4-FFF2-40B4-BE49-F238E27FC236}">
                <a16:creationId xmlns:a16="http://schemas.microsoft.com/office/drawing/2014/main" id="{C037D4F2-2E00-4A4B-A097-19F700682B5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4422086"/>
            <a:ext cx="3096457" cy="2217837"/>
          </a:xfrm>
          <a:prstGeom prst="rect">
            <a:avLst/>
          </a:prstGeom>
        </p:spPr>
      </p:pic>
      <p:pic>
        <p:nvPicPr>
          <p:cNvPr id="9" name="图片 8" descr="音响设备&#10;&#10;中度可信度描述已自动生成">
            <a:extLst>
              <a:ext uri="{FF2B5EF4-FFF2-40B4-BE49-F238E27FC236}">
                <a16:creationId xmlns:a16="http://schemas.microsoft.com/office/drawing/2014/main" id="{58DDE09B-46A9-C644-9969-394F417D65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412626" y="4513277"/>
            <a:ext cx="3590687" cy="2217836"/>
          </a:xfrm>
          <a:prstGeom prst="rect">
            <a:avLst/>
          </a:prstGeom>
        </p:spPr>
      </p:pic>
      <p:pic>
        <p:nvPicPr>
          <p:cNvPr id="12" name="图片 11" descr="桌子上有几台电脑&#10;&#10;描述已自动生成">
            <a:extLst>
              <a:ext uri="{FF2B5EF4-FFF2-40B4-BE49-F238E27FC236}">
                <a16:creationId xmlns:a16="http://schemas.microsoft.com/office/drawing/2014/main" id="{0F785531-FE00-DC49-98C5-0E01C65BD6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851290" y="4513277"/>
            <a:ext cx="2440743" cy="203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625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38E71D8-6804-234F-94AC-C927E0D61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4431" y="3088781"/>
            <a:ext cx="2799696" cy="28560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FC0DB2E-3A5A-0D45-BA90-9C1F79DE9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ARM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C7BB25-6DFE-EE40-AA4A-49408D1BE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997236"/>
            <a:ext cx="10515600" cy="2271712"/>
          </a:xfrm>
        </p:spPr>
        <p:txBody>
          <a:bodyPr/>
          <a:lstStyle/>
          <a:p>
            <a:r>
              <a:rPr kumimoji="1" lang="en" altLang="zh-CN" b="1" dirty="0"/>
              <a:t>ARM</a:t>
            </a:r>
            <a:r>
              <a:rPr kumimoji="1" lang="en" altLang="zh-CN" dirty="0"/>
              <a:t> (previously an acronym for Advanced RISC Machine and originally Acorn RISC Machine) is a family of reduced instruction set computing (RISC) architectures for computer processors</a:t>
            </a:r>
            <a:r>
              <a:rPr kumimoji="1" lang="en" altLang="zh-CN" baseline="30000" dirty="0"/>
              <a:t>1</a:t>
            </a:r>
            <a:r>
              <a:rPr kumimoji="1" lang="en-US" altLang="zh-CN" dirty="0"/>
              <a:t>.</a:t>
            </a:r>
          </a:p>
          <a:p>
            <a:r>
              <a:rPr kumimoji="1" lang="en" altLang="zh-CN" dirty="0"/>
              <a:t>ARM is the most widely used instruction set architecture (ISA) and the ISA produced in the largest quantity.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40602C9-A7CB-3542-8044-52F8F10E9BEE}"/>
              </a:ext>
            </a:extLst>
          </p:cNvPr>
          <p:cNvSpPr/>
          <p:nvPr/>
        </p:nvSpPr>
        <p:spPr>
          <a:xfrm>
            <a:off x="2115671" y="6458080"/>
            <a:ext cx="4998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 </a:t>
            </a:r>
            <a:r>
              <a:rPr lang="zh-CN" altLang="en-US" dirty="0">
                <a:hlinkClick r:id="rId3"/>
              </a:rPr>
              <a:t>https://en.wikipedia.org/wiki/ARM_architecture</a:t>
            </a:r>
            <a:endParaRPr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640A731-8726-7041-9D6A-4C722443C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757" y="217487"/>
            <a:ext cx="3009900" cy="92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7E6474D-BD2D-3243-8BC0-CE1C5C822A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87" t="8081" r="15048" b="5324"/>
          <a:stretch/>
        </p:blipFill>
        <p:spPr bwMode="auto">
          <a:xfrm>
            <a:off x="463122" y="3451067"/>
            <a:ext cx="1657248" cy="25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3786597-CDC6-514C-8DDE-1D7EDA6335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8433" y="3229028"/>
            <a:ext cx="3081867" cy="19812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C656FE5-966E-BE47-B6CD-25A1BA038F6D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370478" y="4630973"/>
            <a:ext cx="3081867" cy="1827107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044BFC7C-287F-7F42-BE28-A53942AC69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4127" y="2649663"/>
            <a:ext cx="2695064" cy="175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9514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F9C8A8-317C-4C49-9447-12F8851B5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Raspberry Pi 4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D42EFE-5A8B-9A4F-BAD6-A06A4943C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309" y="1097852"/>
            <a:ext cx="4862947" cy="4997739"/>
          </a:xfrm>
        </p:spPr>
        <p:txBody>
          <a:bodyPr>
            <a:normAutofit fontScale="85000" lnSpcReduction="10000"/>
          </a:bodyPr>
          <a:lstStyle/>
          <a:p>
            <a:r>
              <a:rPr kumimoji="1" lang="en-US" altLang="zh-CN" dirty="0"/>
              <a:t>Broadcom BCM2711, Quad core Cortex-A72 (ARM v8) 64-bit SoC @ 1.5GHz</a:t>
            </a:r>
          </a:p>
          <a:p>
            <a:r>
              <a:rPr kumimoji="1" lang="en-US" altLang="zh-CN" dirty="0"/>
              <a:t>2GB, 4GB or 8GB LPDDR4-3200 SDRAM (depending on model)</a:t>
            </a:r>
          </a:p>
          <a:p>
            <a:r>
              <a:rPr kumimoji="1" lang="en-US" altLang="zh-CN" dirty="0"/>
              <a:t>2.4 GHz and 5.0 GHz IEEE 802.11ac wireless, Bluetooth 5.0, BLE</a:t>
            </a:r>
          </a:p>
          <a:p>
            <a:r>
              <a:rPr kumimoji="1" lang="en-US" altLang="zh-CN" dirty="0"/>
              <a:t>Gigabit Ethernet</a:t>
            </a:r>
          </a:p>
          <a:p>
            <a:r>
              <a:rPr kumimoji="1" lang="en-US" altLang="zh-CN" dirty="0"/>
              <a:t>2 USB 3.0 ports; 2 USB 2.0 ports.</a:t>
            </a:r>
          </a:p>
          <a:p>
            <a:r>
              <a:rPr kumimoji="1" lang="en-US" altLang="zh-CN" dirty="0"/>
              <a:t>Raspberry Pi standard 40 pin GPIO header (fully backwards compatible with previous boards)</a:t>
            </a:r>
          </a:p>
          <a:p>
            <a:r>
              <a:rPr kumimoji="1" lang="en-US" altLang="zh-CN" dirty="0"/>
              <a:t>2 × micro-HDMI ports (up to 4kp60 supported)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5B17E8-5E8B-F442-98AA-1031B914A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800" y="34636"/>
            <a:ext cx="1981200" cy="2184400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25F64C04-AA3B-F148-A665-27F36B2DB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8177" y="1572923"/>
            <a:ext cx="5393062" cy="314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1325CCD-ADEE-3A43-A6E2-62A63F6C5B3A}"/>
              </a:ext>
            </a:extLst>
          </p:cNvPr>
          <p:cNvSpPr/>
          <p:nvPr/>
        </p:nvSpPr>
        <p:spPr>
          <a:xfrm>
            <a:off x="6844145" y="415026"/>
            <a:ext cx="3039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4"/>
              </a:rPr>
              <a:t>https://www.raspberrypi.org/</a:t>
            </a:r>
            <a:r>
              <a:rPr lang="en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1299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841C1-97A2-8948-8989-D2D72641F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How to develop programs with ARM Development boards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142A1A-A378-4E4D-B9AB-76B03D73B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Almost the same with an X86</a:t>
            </a:r>
            <a:r>
              <a:rPr kumimoji="1" lang="zh-CN" altLang="en-US" dirty="0"/>
              <a:t> </a:t>
            </a:r>
            <a:r>
              <a:rPr kumimoji="1" lang="en-US" altLang="zh-CN" dirty="0"/>
              <a:t>PC with Linux OS.</a:t>
            </a:r>
          </a:p>
          <a:p>
            <a:r>
              <a:rPr kumimoji="1" lang="en-US" altLang="zh-CN" dirty="0" err="1"/>
              <a:t>gcc</a:t>
            </a:r>
            <a:r>
              <a:rPr kumimoji="1" lang="en-US" altLang="zh-CN" dirty="0"/>
              <a:t>/g++</a:t>
            </a:r>
          </a:p>
          <a:p>
            <a:r>
              <a:rPr kumimoji="1" lang="en-US" altLang="zh-CN" dirty="0" err="1"/>
              <a:t>Makefile</a:t>
            </a:r>
            <a:endParaRPr kumimoji="1" lang="en-US" altLang="zh-CN" dirty="0"/>
          </a:p>
          <a:p>
            <a:r>
              <a:rPr kumimoji="1" lang="en-US" altLang="zh-CN" dirty="0" err="1"/>
              <a:t>cmake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691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Speedup Your Program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919039-F7E9-4148-A696-2C8DE3E2F2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783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184C3D-04F5-044E-BD68-800D6344C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CN" dirty="0">
                <a:latin typeface="Georgia" panose="02040502050405020303" pitchFamily="18" charset="0"/>
                <a:cs typeface="Arial" panose="020B0604020202020204" pitchFamily="34" charset="0"/>
              </a:rPr>
              <a:t>Principle for Programming</a:t>
            </a:r>
            <a:endParaRPr kumimoji="1" lang="zh-CN" altLang="en-US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4B0054-91F2-6244-B25F-9AFDCC2A5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5571"/>
            <a:ext cx="10515600" cy="37013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" altLang="zh-CN" sz="6000" dirty="0"/>
              <a:t>Simple is Beautiful !</a:t>
            </a:r>
          </a:p>
          <a:p>
            <a:pPr marL="0" indent="0" algn="ctr">
              <a:buNone/>
            </a:pPr>
            <a:r>
              <a:rPr kumimoji="1" lang="en" altLang="zh-CN" sz="4400" dirty="0"/>
              <a:t>Short</a:t>
            </a:r>
          </a:p>
          <a:p>
            <a:pPr marL="0" indent="0" algn="ctr">
              <a:buNone/>
            </a:pPr>
            <a:r>
              <a:rPr kumimoji="1" lang="en" altLang="zh-CN" sz="4400" dirty="0"/>
              <a:t>Simple</a:t>
            </a:r>
          </a:p>
          <a:p>
            <a:pPr marL="0" indent="0" algn="ctr">
              <a:buNone/>
            </a:pPr>
            <a:r>
              <a:rPr kumimoji="1" lang="en" altLang="zh-CN" sz="4400" dirty="0"/>
              <a:t>Efficient</a:t>
            </a:r>
            <a:endParaRPr kumimoji="1" lang="en" altLang="zh-CN" sz="6000" dirty="0"/>
          </a:p>
          <a:p>
            <a:endParaRPr kumimoji="1" lang="en" altLang="zh-CN" dirty="0"/>
          </a:p>
        </p:txBody>
      </p:sp>
    </p:spTree>
    <p:extLst>
      <p:ext uri="{BB962C8B-B14F-4D97-AF65-F5344CB8AC3E}">
        <p14:creationId xmlns:p14="http://schemas.microsoft.com/office/powerpoint/2010/main" val="3827882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017995-8205-5944-86A1-94C03849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Some Tips on Optimization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D10E7D-08F1-2E47-B429-E324A6AEC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Choose an appropriate algorithm</a:t>
            </a:r>
          </a:p>
          <a:p>
            <a:r>
              <a:rPr kumimoji="1" lang="en-US" altLang="zh-CN" dirty="0"/>
              <a:t>Clear and simple code for the compiler to optimize</a:t>
            </a:r>
          </a:p>
          <a:p>
            <a:r>
              <a:rPr kumimoji="1" lang="en-US" altLang="zh-CN" dirty="0"/>
              <a:t>Optimize code for memory</a:t>
            </a:r>
          </a:p>
          <a:p>
            <a:r>
              <a:rPr kumimoji="1" lang="en-US" altLang="zh-CN" dirty="0"/>
              <a:t>Do not copy large memory</a:t>
            </a:r>
          </a:p>
          <a:p>
            <a:r>
              <a:rPr kumimoji="1" lang="en-US" altLang="zh-CN" dirty="0"/>
              <a:t>No </a:t>
            </a:r>
            <a:r>
              <a:rPr kumimoji="1" lang="en-US" altLang="zh-CN" dirty="0" err="1"/>
              <a:t>printf</a:t>
            </a:r>
            <a:r>
              <a:rPr kumimoji="1" lang="en-US" altLang="zh-CN" dirty="0"/>
              <a:t>()/</a:t>
            </a:r>
            <a:r>
              <a:rPr kumimoji="1" lang="en-US" altLang="zh-CN" dirty="0" err="1"/>
              <a:t>cout</a:t>
            </a:r>
            <a:r>
              <a:rPr kumimoji="1" lang="en-US" altLang="zh-CN" dirty="0"/>
              <a:t> in loops</a:t>
            </a:r>
          </a:p>
          <a:p>
            <a:r>
              <a:rPr kumimoji="1" lang="en-US" altLang="zh-CN" dirty="0"/>
              <a:t>Table lookup (sin(), cos() ...)</a:t>
            </a:r>
          </a:p>
          <a:p>
            <a:r>
              <a:rPr kumimoji="1" lang="en-US" altLang="zh-CN" dirty="0"/>
              <a:t>SIMD, OpenMP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4081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26234</TotalTime>
  <Words>932</Words>
  <Application>Microsoft Macintosh PowerPoint</Application>
  <PresentationFormat>宽屏</PresentationFormat>
  <Paragraphs>136</Paragraphs>
  <Slides>22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4" baseType="lpstr">
      <vt:lpstr>等线</vt:lpstr>
      <vt:lpstr>KaiTi</vt:lpstr>
      <vt:lpstr>Arial</vt:lpstr>
      <vt:lpstr>Calibri</vt:lpstr>
      <vt:lpstr>Courier</vt:lpstr>
      <vt:lpstr>Franklin Gothic Demi</vt:lpstr>
      <vt:lpstr>Franklin Gothic Medium</vt:lpstr>
      <vt:lpstr>Georgia</vt:lpstr>
      <vt:lpstr>Menlo</vt:lpstr>
      <vt:lpstr>Wingdings</vt:lpstr>
      <vt:lpstr>Office 主题</vt:lpstr>
      <vt:lpstr>文档</vt:lpstr>
      <vt:lpstr>C/C++ Program Design</vt:lpstr>
      <vt:lpstr>C/C++ with ARM</vt:lpstr>
      <vt:lpstr>Intel vs ARM</vt:lpstr>
      <vt:lpstr>ARM</vt:lpstr>
      <vt:lpstr>Raspberry Pi 4</vt:lpstr>
      <vt:lpstr>How to develop programs with ARM Development boards</vt:lpstr>
      <vt:lpstr>Speedup Your Program</vt:lpstr>
      <vt:lpstr>Principle for Programming</vt:lpstr>
      <vt:lpstr>Some Tips on Optimization</vt:lpstr>
      <vt:lpstr>An example: libfacedetection</vt:lpstr>
      <vt:lpstr>SIMD: Single instruction, multiple data</vt:lpstr>
      <vt:lpstr>SIMD in OpenCV</vt:lpstr>
      <vt:lpstr>PowerPoint 演示文稿</vt:lpstr>
      <vt:lpstr>PowerPoint 演示文稿</vt:lpstr>
      <vt:lpstr>An Example with SIMD and OpenMP</vt:lpstr>
      <vt:lpstr>ARM Cloud Server</vt:lpstr>
      <vt:lpstr>Functions for dot product</vt:lpstr>
      <vt:lpstr>Avoid Memory Copy</vt:lpstr>
      <vt:lpstr>What’s an image?</vt:lpstr>
      <vt:lpstr>cvMat struct</vt:lpstr>
      <vt:lpstr>step in CvMat struct</vt:lpstr>
      <vt:lpstr>ROI: Region of interest </vt:lpstr>
    </vt:vector>
  </TitlesOfParts>
  <Manager/>
  <Company>Southern University of Science and Technology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C/C++ Program Design</dc:title>
  <dc:subject/>
  <dc:creator>Shiqi Yu</dc:creator>
  <cp:keywords/>
  <dc:description/>
  <cp:lastModifiedBy>Shiqi Yu</cp:lastModifiedBy>
  <cp:revision>1176</cp:revision>
  <dcterms:created xsi:type="dcterms:W3CDTF">2020-09-05T08:11:12Z</dcterms:created>
  <dcterms:modified xsi:type="dcterms:W3CDTF">2021-11-20T15:50:15Z</dcterms:modified>
  <cp:category/>
</cp:coreProperties>
</file>

<file path=docProps/thumbnail.jpeg>
</file>